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59" r:id="rId6"/>
    <p:sldId id="260"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48" d="100"/>
          <a:sy n="48" d="100"/>
        </p:scale>
        <p:origin x="67" y="9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97E8F1B3-4DA3-404D-B10E-C8F17204BAF7}" type="datetimeFigureOut">
              <a:rPr lang="en-GB" smtClean="0"/>
              <a:t>12/03/2019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C9B1D68-7198-4751-990C-B0BF7DA1C466}" type="slidenum">
              <a:rPr lang="en-GB" smtClean="0"/>
              <a:t>‹#›</a:t>
            </a:fld>
            <a:endParaRPr lang="en-GB"/>
          </a:p>
        </p:txBody>
      </p:sp>
    </p:spTree>
    <p:extLst>
      <p:ext uri="{BB962C8B-B14F-4D97-AF65-F5344CB8AC3E}">
        <p14:creationId xmlns:p14="http://schemas.microsoft.com/office/powerpoint/2010/main" val="435941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7E8F1B3-4DA3-404D-B10E-C8F17204BAF7}" type="datetimeFigureOut">
              <a:rPr lang="en-GB" smtClean="0"/>
              <a:t>12/03/2019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C9B1D68-7198-4751-990C-B0BF7DA1C466}" type="slidenum">
              <a:rPr lang="en-GB" smtClean="0"/>
              <a:t>‹#›</a:t>
            </a:fld>
            <a:endParaRPr lang="en-GB"/>
          </a:p>
        </p:txBody>
      </p:sp>
    </p:spTree>
    <p:extLst>
      <p:ext uri="{BB962C8B-B14F-4D97-AF65-F5344CB8AC3E}">
        <p14:creationId xmlns:p14="http://schemas.microsoft.com/office/powerpoint/2010/main" val="1889098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7E8F1B3-4DA3-404D-B10E-C8F17204BAF7}" type="datetimeFigureOut">
              <a:rPr lang="en-GB" smtClean="0"/>
              <a:t>12/03/2019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C9B1D68-7198-4751-990C-B0BF7DA1C466}" type="slidenum">
              <a:rPr lang="en-GB" smtClean="0"/>
              <a:t>‹#›</a:t>
            </a:fld>
            <a:endParaRPr lang="en-GB"/>
          </a:p>
        </p:txBody>
      </p:sp>
    </p:spTree>
    <p:extLst>
      <p:ext uri="{BB962C8B-B14F-4D97-AF65-F5344CB8AC3E}">
        <p14:creationId xmlns:p14="http://schemas.microsoft.com/office/powerpoint/2010/main" val="1375589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97E8F1B3-4DA3-404D-B10E-C8F17204BAF7}" type="datetimeFigureOut">
              <a:rPr lang="en-GB" smtClean="0"/>
              <a:t>12/03/2019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C9B1D68-7198-4751-990C-B0BF7DA1C466}" type="slidenum">
              <a:rPr lang="en-GB" smtClean="0"/>
              <a:t>‹#›</a:t>
            </a:fld>
            <a:endParaRPr lang="en-GB"/>
          </a:p>
        </p:txBody>
      </p:sp>
    </p:spTree>
    <p:extLst>
      <p:ext uri="{BB962C8B-B14F-4D97-AF65-F5344CB8AC3E}">
        <p14:creationId xmlns:p14="http://schemas.microsoft.com/office/powerpoint/2010/main" val="1687045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97E8F1B3-4DA3-404D-B10E-C8F17204BAF7}" type="datetimeFigureOut">
              <a:rPr lang="en-GB" smtClean="0"/>
              <a:t>12/03/2019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C9B1D68-7198-4751-990C-B0BF7DA1C466}" type="slidenum">
              <a:rPr lang="en-GB" smtClean="0"/>
              <a:t>‹#›</a:t>
            </a:fld>
            <a:endParaRPr lang="en-GB"/>
          </a:p>
        </p:txBody>
      </p:sp>
    </p:spTree>
    <p:extLst>
      <p:ext uri="{BB962C8B-B14F-4D97-AF65-F5344CB8AC3E}">
        <p14:creationId xmlns:p14="http://schemas.microsoft.com/office/powerpoint/2010/main" val="25371475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7E8F1B3-4DA3-404D-B10E-C8F17204BAF7}" type="datetimeFigureOut">
              <a:rPr lang="en-GB" smtClean="0"/>
              <a:t>12/03/2019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C9B1D68-7198-4751-990C-B0BF7DA1C466}" type="slidenum">
              <a:rPr lang="en-GB" smtClean="0"/>
              <a:t>‹#›</a:t>
            </a:fld>
            <a:endParaRPr lang="en-GB"/>
          </a:p>
        </p:txBody>
      </p:sp>
    </p:spTree>
    <p:extLst>
      <p:ext uri="{BB962C8B-B14F-4D97-AF65-F5344CB8AC3E}">
        <p14:creationId xmlns:p14="http://schemas.microsoft.com/office/powerpoint/2010/main" val="5489399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E8F1B3-4DA3-404D-B10E-C8F17204BAF7}" type="datetimeFigureOut">
              <a:rPr lang="en-GB" smtClean="0"/>
              <a:t>12/03/2019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C9B1D68-7198-4751-990C-B0BF7DA1C466}" type="slidenum">
              <a:rPr lang="en-GB" smtClean="0"/>
              <a:t>‹#›</a:t>
            </a:fld>
            <a:endParaRPr lang="en-GB"/>
          </a:p>
        </p:txBody>
      </p:sp>
    </p:spTree>
    <p:extLst>
      <p:ext uri="{BB962C8B-B14F-4D97-AF65-F5344CB8AC3E}">
        <p14:creationId xmlns:p14="http://schemas.microsoft.com/office/powerpoint/2010/main" val="1073270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7E8F1B3-4DA3-404D-B10E-C8F17204BAF7}" type="datetimeFigureOut">
              <a:rPr lang="en-GB" smtClean="0"/>
              <a:t>12/03/2019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C9B1D68-7198-4751-990C-B0BF7DA1C466}" type="slidenum">
              <a:rPr lang="en-GB" smtClean="0"/>
              <a:t>‹#›</a:t>
            </a:fld>
            <a:endParaRPr lang="en-GB"/>
          </a:p>
        </p:txBody>
      </p:sp>
    </p:spTree>
    <p:extLst>
      <p:ext uri="{BB962C8B-B14F-4D97-AF65-F5344CB8AC3E}">
        <p14:creationId xmlns:p14="http://schemas.microsoft.com/office/powerpoint/2010/main" val="2778688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7E8F1B3-4DA3-404D-B10E-C8F17204BAF7}" type="datetimeFigureOut">
              <a:rPr lang="en-GB" smtClean="0"/>
              <a:t>12/03/2019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C9B1D68-7198-4751-990C-B0BF7DA1C466}" type="slidenum">
              <a:rPr lang="en-GB" smtClean="0"/>
              <a:t>‹#›</a:t>
            </a:fld>
            <a:endParaRPr lang="en-GB"/>
          </a:p>
        </p:txBody>
      </p:sp>
    </p:spTree>
    <p:extLst>
      <p:ext uri="{BB962C8B-B14F-4D97-AF65-F5344CB8AC3E}">
        <p14:creationId xmlns:p14="http://schemas.microsoft.com/office/powerpoint/2010/main" val="1295822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7E8F1B3-4DA3-404D-B10E-C8F17204BAF7}" type="datetimeFigureOut">
              <a:rPr lang="en-GB" smtClean="0"/>
              <a:t>12/03/2019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C9B1D68-7198-4751-990C-B0BF7DA1C466}" type="slidenum">
              <a:rPr lang="en-GB" smtClean="0"/>
              <a:t>‹#›</a:t>
            </a:fld>
            <a:endParaRPr lang="en-GB"/>
          </a:p>
        </p:txBody>
      </p:sp>
    </p:spTree>
    <p:extLst>
      <p:ext uri="{BB962C8B-B14F-4D97-AF65-F5344CB8AC3E}">
        <p14:creationId xmlns:p14="http://schemas.microsoft.com/office/powerpoint/2010/main" val="1167227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7E8F1B3-4DA3-404D-B10E-C8F17204BAF7}" type="datetimeFigureOut">
              <a:rPr lang="en-GB" smtClean="0"/>
              <a:t>12/03/2019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C9B1D68-7198-4751-990C-B0BF7DA1C466}" type="slidenum">
              <a:rPr lang="en-GB" smtClean="0"/>
              <a:t>‹#›</a:t>
            </a:fld>
            <a:endParaRPr lang="en-GB"/>
          </a:p>
        </p:txBody>
      </p:sp>
    </p:spTree>
    <p:extLst>
      <p:ext uri="{BB962C8B-B14F-4D97-AF65-F5344CB8AC3E}">
        <p14:creationId xmlns:p14="http://schemas.microsoft.com/office/powerpoint/2010/main" val="3334889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E8F1B3-4DA3-404D-B10E-C8F17204BAF7}" type="datetimeFigureOut">
              <a:rPr lang="en-GB" smtClean="0"/>
              <a:t>12/03/2019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9B1D68-7198-4751-990C-B0BF7DA1C466}" type="slidenum">
              <a:rPr lang="en-GB" smtClean="0"/>
              <a:t>‹#›</a:t>
            </a:fld>
            <a:endParaRPr lang="en-GB"/>
          </a:p>
        </p:txBody>
      </p:sp>
    </p:spTree>
    <p:extLst>
      <p:ext uri="{BB962C8B-B14F-4D97-AF65-F5344CB8AC3E}">
        <p14:creationId xmlns:p14="http://schemas.microsoft.com/office/powerpoint/2010/main" val="4253879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BARB</a:t>
            </a:r>
            <a:endParaRPr lang="en-GB" dirty="0"/>
          </a:p>
        </p:txBody>
      </p:sp>
      <p:sp>
        <p:nvSpPr>
          <p:cNvPr id="3" name="Subtitle 2"/>
          <p:cNvSpPr>
            <a:spLocks noGrp="1"/>
          </p:cNvSpPr>
          <p:nvPr>
            <p:ph type="subTitle" idx="1"/>
          </p:nvPr>
        </p:nvSpPr>
        <p:spPr/>
        <p:txBody>
          <a:bodyPr/>
          <a:lstStyle/>
          <a:p>
            <a:r>
              <a:rPr lang="en-GB" dirty="0" smtClean="0"/>
              <a:t>Broadcasters’ Audience Research Board</a:t>
            </a:r>
            <a:endParaRPr lang="en-GB" dirty="0"/>
          </a:p>
        </p:txBody>
      </p:sp>
    </p:spTree>
    <p:extLst>
      <p:ext uri="{BB962C8B-B14F-4D97-AF65-F5344CB8AC3E}">
        <p14:creationId xmlns:p14="http://schemas.microsoft.com/office/powerpoint/2010/main" val="2276685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Which Industries Does BARB Provide </a:t>
            </a:r>
            <a:r>
              <a:rPr lang="en-GB" dirty="0"/>
              <a:t>R</a:t>
            </a:r>
            <a:r>
              <a:rPr lang="en-GB" dirty="0" smtClean="0"/>
              <a:t>esearch For?</a:t>
            </a:r>
            <a:endParaRPr lang="en-GB" dirty="0"/>
          </a:p>
        </p:txBody>
      </p:sp>
      <p:sp>
        <p:nvSpPr>
          <p:cNvPr id="3" name="Content Placeholder 2"/>
          <p:cNvSpPr>
            <a:spLocks noGrp="1"/>
          </p:cNvSpPr>
          <p:nvPr>
            <p:ph idx="1"/>
          </p:nvPr>
        </p:nvSpPr>
        <p:spPr/>
        <p:txBody>
          <a:bodyPr/>
          <a:lstStyle/>
          <a:p>
            <a:r>
              <a:rPr lang="en-GB" dirty="0" smtClean="0"/>
              <a:t>BARB are one of the UK’s Joint Industry Currencies that provides data for major industry TV broadcasters including audience numbers as well as providing critical input as to the effectiveness of cross-media marketing campaigns.</a:t>
            </a:r>
          </a:p>
        </p:txBody>
      </p:sp>
    </p:spTree>
    <p:extLst>
      <p:ext uri="{BB962C8B-B14F-4D97-AF65-F5344CB8AC3E}">
        <p14:creationId xmlns:p14="http://schemas.microsoft.com/office/powerpoint/2010/main" val="64919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Does it </a:t>
            </a:r>
            <a:r>
              <a:rPr lang="en-GB" dirty="0"/>
              <a:t>C</a:t>
            </a:r>
            <a:r>
              <a:rPr lang="en-GB" dirty="0" smtClean="0"/>
              <a:t>onduct Audience Research?</a:t>
            </a:r>
            <a:endParaRPr lang="en-GB" dirty="0"/>
          </a:p>
        </p:txBody>
      </p:sp>
      <p:sp>
        <p:nvSpPr>
          <p:cNvPr id="3" name="Content Placeholder 2"/>
          <p:cNvSpPr>
            <a:spLocks noGrp="1"/>
          </p:cNvSpPr>
          <p:nvPr>
            <p:ph idx="1"/>
          </p:nvPr>
        </p:nvSpPr>
        <p:spPr>
          <a:xfrm>
            <a:off x="838200" y="1735639"/>
            <a:ext cx="10515600" cy="4351338"/>
          </a:xfrm>
        </p:spPr>
        <p:txBody>
          <a:bodyPr>
            <a:normAutofit fontScale="77500" lnSpcReduction="20000"/>
          </a:bodyPr>
          <a:lstStyle/>
          <a:p>
            <a:r>
              <a:rPr lang="en-GB" dirty="0" smtClean="0"/>
              <a:t>They commission research companies </a:t>
            </a:r>
            <a:r>
              <a:rPr lang="en-GB" dirty="0" err="1" smtClean="0"/>
              <a:t>Ipsos</a:t>
            </a:r>
            <a:r>
              <a:rPr lang="en-GB" dirty="0" smtClean="0"/>
              <a:t> MORI, Kantar Media and RSMB to collect data that show the viewing cycle of the 27 million households in the UK. £7.5 billion is invested into the production and distribution of programme and commercial content.</a:t>
            </a:r>
          </a:p>
          <a:p>
            <a:r>
              <a:rPr lang="en-GB" dirty="0" smtClean="0"/>
              <a:t>There five questions in the research</a:t>
            </a:r>
          </a:p>
          <a:p>
            <a:r>
              <a:rPr lang="en-GB" dirty="0" smtClean="0"/>
              <a:t>1 – Who is watching?</a:t>
            </a:r>
          </a:p>
          <a:p>
            <a:r>
              <a:rPr lang="en-GB" dirty="0" smtClean="0"/>
              <a:t>2 – What are they watching?</a:t>
            </a:r>
          </a:p>
          <a:p>
            <a:r>
              <a:rPr lang="en-GB" dirty="0" smtClean="0"/>
              <a:t>3 – When are they watching?</a:t>
            </a:r>
          </a:p>
          <a:p>
            <a:r>
              <a:rPr lang="en-GB" dirty="0" smtClean="0"/>
              <a:t>4 – Which screen are they watching on?</a:t>
            </a:r>
          </a:p>
          <a:p>
            <a:r>
              <a:rPr lang="en-GB" dirty="0" smtClean="0"/>
              <a:t>How did the content get to the screen?</a:t>
            </a:r>
          </a:p>
          <a:p>
            <a:r>
              <a:rPr lang="en-GB" dirty="0" smtClean="0"/>
              <a:t>BARB has two data sources</a:t>
            </a:r>
          </a:p>
          <a:p>
            <a:r>
              <a:rPr lang="en-GB" dirty="0" smtClean="0"/>
              <a:t>1 – People-based data: the BARB panel</a:t>
            </a:r>
          </a:p>
          <a:p>
            <a:r>
              <a:rPr lang="en-GB" dirty="0" smtClean="0"/>
              <a:t>2 – Device-based census data for online TV viewing.</a:t>
            </a:r>
            <a:endParaRPr lang="en-GB" dirty="0"/>
          </a:p>
        </p:txBody>
      </p:sp>
    </p:spTree>
    <p:extLst>
      <p:ext uri="{BB962C8B-B14F-4D97-AF65-F5344CB8AC3E}">
        <p14:creationId xmlns:p14="http://schemas.microsoft.com/office/powerpoint/2010/main" val="10947673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Audience Demographics are Included?</a:t>
            </a:r>
            <a:endParaRPr lang="en-GB" dirty="0"/>
          </a:p>
        </p:txBody>
      </p:sp>
      <p:sp>
        <p:nvSpPr>
          <p:cNvPr id="3" name="Content Placeholder 2"/>
          <p:cNvSpPr>
            <a:spLocks noGrp="1"/>
          </p:cNvSpPr>
          <p:nvPr>
            <p:ph idx="1"/>
          </p:nvPr>
        </p:nvSpPr>
        <p:spPr/>
        <p:txBody>
          <a:bodyPr/>
          <a:lstStyle/>
          <a:p>
            <a:r>
              <a:rPr lang="en-GB" dirty="0" smtClean="0"/>
              <a:t>They only look at the age and gender of viewers so that the panel can see what is being watched and which device they are using. </a:t>
            </a: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0594" y="2762097"/>
            <a:ext cx="8690811" cy="3725369"/>
          </a:xfrm>
          <a:prstGeom prst="rect">
            <a:avLst/>
          </a:prstGeom>
        </p:spPr>
      </p:pic>
    </p:spTree>
    <p:extLst>
      <p:ext uri="{BB962C8B-B14F-4D97-AF65-F5344CB8AC3E}">
        <p14:creationId xmlns:p14="http://schemas.microsoft.com/office/powerpoint/2010/main" val="6699253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dirty="0" smtClean="0"/>
              <a:t>Most Popular Products – BBC1 (10-16 Sept 2018)</a:t>
            </a:r>
            <a:endParaRPr lang="en-GB" dirty="0"/>
          </a:p>
        </p:txBody>
      </p:sp>
      <p:sp>
        <p:nvSpPr>
          <p:cNvPr id="3" name="Content Placeholder 2"/>
          <p:cNvSpPr>
            <a:spLocks noGrp="1"/>
          </p:cNvSpPr>
          <p:nvPr>
            <p:ph idx="1"/>
          </p:nvPr>
        </p:nvSpPr>
        <p:spPr/>
        <p:txBody>
          <a:bodyPr/>
          <a:lstStyle/>
          <a:p>
            <a:pPr marL="514350" indent="-514350">
              <a:buFont typeface="+mj-lt"/>
              <a:buAutoNum type="arabicPeriod"/>
            </a:pPr>
            <a:r>
              <a:rPr lang="en-GB" dirty="0" smtClean="0"/>
              <a:t>Bodyguard - 12.59 million</a:t>
            </a:r>
          </a:p>
          <a:p>
            <a:pPr marL="514350" indent="-514350">
              <a:buFont typeface="+mj-lt"/>
              <a:buAutoNum type="arabicPeriod"/>
            </a:pPr>
            <a:r>
              <a:rPr lang="en-GB" dirty="0" err="1" smtClean="0"/>
              <a:t>Eastenders</a:t>
            </a:r>
            <a:r>
              <a:rPr lang="en-GB" dirty="0" smtClean="0"/>
              <a:t> – 5.82 million</a:t>
            </a:r>
          </a:p>
          <a:p>
            <a:pPr marL="514350" indent="-514350">
              <a:buFont typeface="+mj-lt"/>
              <a:buAutoNum type="arabicPeriod"/>
            </a:pPr>
            <a:r>
              <a:rPr lang="en-GB" dirty="0" smtClean="0"/>
              <a:t>Antiques Roadshow – 5.8 </a:t>
            </a:r>
            <a:r>
              <a:rPr lang="en-GB" dirty="0" err="1" smtClean="0"/>
              <a:t>milllion</a:t>
            </a:r>
            <a:endParaRPr lang="en-GB" dirty="0" smtClean="0"/>
          </a:p>
          <a:p>
            <a:pPr marL="514350" indent="-514350">
              <a:buFont typeface="+mj-lt"/>
              <a:buAutoNum type="arabicPeriod"/>
            </a:pPr>
            <a:r>
              <a:rPr lang="en-GB" dirty="0" err="1" smtClean="0"/>
              <a:t>Countryfile</a:t>
            </a:r>
            <a:r>
              <a:rPr lang="en-GB" dirty="0" smtClean="0"/>
              <a:t> – 5.69 million</a:t>
            </a:r>
          </a:p>
        </p:txBody>
      </p:sp>
    </p:spTree>
    <p:extLst>
      <p:ext uri="{BB962C8B-B14F-4D97-AF65-F5344CB8AC3E}">
        <p14:creationId xmlns:p14="http://schemas.microsoft.com/office/powerpoint/2010/main" val="35046821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Why do You Think This Product is Popular?</a:t>
            </a:r>
            <a:endParaRPr lang="en-GB" dirty="0"/>
          </a:p>
        </p:txBody>
      </p:sp>
      <p:sp>
        <p:nvSpPr>
          <p:cNvPr id="3" name="Content Placeholder 2"/>
          <p:cNvSpPr>
            <a:spLocks noGrp="1"/>
          </p:cNvSpPr>
          <p:nvPr>
            <p:ph idx="1"/>
          </p:nvPr>
        </p:nvSpPr>
        <p:spPr/>
        <p:txBody>
          <a:bodyPr/>
          <a:lstStyle/>
          <a:p>
            <a:r>
              <a:rPr lang="en-GB" dirty="0" smtClean="0"/>
              <a:t>Bodyguard is on at primetime TV viewing time for Sunday television and had a cast full of popular actors as well as the writer being popular for writing Line of Duty as well.</a:t>
            </a:r>
          </a:p>
          <a:p>
            <a:endParaRPr lang="en-GB" dirty="0"/>
          </a:p>
        </p:txBody>
      </p:sp>
    </p:spTree>
    <p:extLst>
      <p:ext uri="{BB962C8B-B14F-4D97-AF65-F5344CB8AC3E}">
        <p14:creationId xmlns:p14="http://schemas.microsoft.com/office/powerpoint/2010/main" val="3825354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61474"/>
            <a:ext cx="10515600" cy="5615489"/>
          </a:xfrm>
        </p:spPr>
        <p:txBody>
          <a:bodyPr/>
          <a:lstStyle/>
          <a:p>
            <a:r>
              <a:rPr lang="en-GB" dirty="0" smtClean="0"/>
              <a:t>BARB is probably a popular amongst broadcasters as it providers comprehensive, non-objective data that can be used to inform them, of what is and isn’t working in their broadcasting schedules – as well as inform them of what types of shows are successful with certain types of people and what device they are using to </a:t>
            </a:r>
            <a:r>
              <a:rPr lang="en-GB" smtClean="0"/>
              <a:t>view this on.</a:t>
            </a:r>
            <a:endParaRPr lang="en-GB" dirty="0"/>
          </a:p>
        </p:txBody>
      </p:sp>
    </p:spTree>
    <p:extLst>
      <p:ext uri="{BB962C8B-B14F-4D97-AF65-F5344CB8AC3E}">
        <p14:creationId xmlns:p14="http://schemas.microsoft.com/office/powerpoint/2010/main" val="1473417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TotalTime>
  <Words>331</Words>
  <Application>Microsoft Office PowerPoint</Application>
  <PresentationFormat>Widescreen</PresentationFormat>
  <Paragraphs>25</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BARB</vt:lpstr>
      <vt:lpstr>Which Industries Does BARB Provide Research For?</vt:lpstr>
      <vt:lpstr>How Does it Conduct Audience Research?</vt:lpstr>
      <vt:lpstr>What Audience Demographics are Included?</vt:lpstr>
      <vt:lpstr>Most Popular Products – BBC1 (10-16 Sept 2018)</vt:lpstr>
      <vt:lpstr>Why do You Think This Product is Popular?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BARB</dc:title>
  <dc:creator>Knibb, Charlie</dc:creator>
  <cp:lastModifiedBy>Knibb, Charlie</cp:lastModifiedBy>
  <cp:revision>34</cp:revision>
  <dcterms:created xsi:type="dcterms:W3CDTF">2019-03-12T12:11:05Z</dcterms:created>
  <dcterms:modified xsi:type="dcterms:W3CDTF">2019-03-12T12:58:49Z</dcterms:modified>
</cp:coreProperties>
</file>